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  <p:sldMasterId id="2147486817" r:id="rId70"/>
  </p:sldMasterIdLst>
  <p:notesMasterIdLst>
    <p:notesMasterId r:id="rId79"/>
  </p:notesMasterIdLst>
  <p:handoutMasterIdLst>
    <p:handoutMasterId r:id="rId80"/>
  </p:handoutMasterIdLst>
  <p:sldIdLst>
    <p:sldId id="599" r:id="rId71"/>
    <p:sldId id="605" r:id="rId72"/>
    <p:sldId id="606" r:id="rId73"/>
    <p:sldId id="607" r:id="rId74"/>
    <p:sldId id="608" r:id="rId75"/>
    <p:sldId id="609" r:id="rId76"/>
    <p:sldId id="610" r:id="rId77"/>
    <p:sldId id="611" r:id="rId7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4FE"/>
    <a:srgbClr val="0073B4"/>
    <a:srgbClr val="438EB7"/>
    <a:srgbClr val="00B9F2"/>
    <a:srgbClr val="007AC2"/>
    <a:srgbClr val="C0E8FF"/>
    <a:srgbClr val="C8EBFF"/>
    <a:srgbClr val="053264"/>
    <a:srgbClr val="7BDBF4"/>
    <a:srgbClr val="8DE7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95" autoAdjust="0"/>
    <p:restoredTop sz="92329" autoAdjust="0"/>
  </p:normalViewPr>
  <p:slideViewPr>
    <p:cSldViewPr snapToGrid="0" snapToObjects="1" showGuides="1">
      <p:cViewPr varScale="1">
        <p:scale>
          <a:sx n="95" d="100"/>
          <a:sy n="95" d="100"/>
        </p:scale>
        <p:origin x="-1264" y="-112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63" Type="http://schemas.openxmlformats.org/officeDocument/2006/relationships/customXml" Target="../customXml/item63.xml"/><Relationship Id="rId64" Type="http://schemas.openxmlformats.org/officeDocument/2006/relationships/customXml" Target="../customXml/item64.xml"/><Relationship Id="rId65" Type="http://schemas.openxmlformats.org/officeDocument/2006/relationships/customXml" Target="../customXml/item65.xml"/><Relationship Id="rId66" Type="http://schemas.openxmlformats.org/officeDocument/2006/relationships/customXml" Target="../customXml/item66.xml"/><Relationship Id="rId67" Type="http://schemas.openxmlformats.org/officeDocument/2006/relationships/customXml" Target="../customXml/item67.xml"/><Relationship Id="rId68" Type="http://schemas.openxmlformats.org/officeDocument/2006/relationships/customXml" Target="../customXml/item68.xml"/><Relationship Id="rId69" Type="http://schemas.openxmlformats.org/officeDocument/2006/relationships/slideMaster" Target="slideMasters/slideMaster1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customXml" Target="../customXml/item52.xml"/><Relationship Id="rId53" Type="http://schemas.openxmlformats.org/officeDocument/2006/relationships/customXml" Target="../customXml/item53.xml"/><Relationship Id="rId54" Type="http://schemas.openxmlformats.org/officeDocument/2006/relationships/customXml" Target="../customXml/item54.xml"/><Relationship Id="rId55" Type="http://schemas.openxmlformats.org/officeDocument/2006/relationships/customXml" Target="../customXml/item55.xml"/><Relationship Id="rId56" Type="http://schemas.openxmlformats.org/officeDocument/2006/relationships/customXml" Target="../customXml/item56.xml"/><Relationship Id="rId57" Type="http://schemas.openxmlformats.org/officeDocument/2006/relationships/customXml" Target="../customXml/item57.xml"/><Relationship Id="rId58" Type="http://schemas.openxmlformats.org/officeDocument/2006/relationships/customXml" Target="../customXml/item58.xml"/><Relationship Id="rId59" Type="http://schemas.openxmlformats.org/officeDocument/2006/relationships/customXml" Target="../customXml/item5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80" Type="http://schemas.openxmlformats.org/officeDocument/2006/relationships/handoutMaster" Target="handoutMasters/handoutMaster1.xml"/><Relationship Id="rId81" Type="http://schemas.openxmlformats.org/officeDocument/2006/relationships/printerSettings" Target="printerSettings/printerSettings1.bin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Master" Target="slideMasters/slideMaster2.xml"/><Relationship Id="rId71" Type="http://schemas.openxmlformats.org/officeDocument/2006/relationships/slide" Target="slides/slide1.xml"/><Relationship Id="rId72" Type="http://schemas.openxmlformats.org/officeDocument/2006/relationships/slide" Target="slides/slide2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73" Type="http://schemas.openxmlformats.org/officeDocument/2006/relationships/slide" Target="slides/slide3.xml"/><Relationship Id="rId74" Type="http://schemas.openxmlformats.org/officeDocument/2006/relationships/slide" Target="slides/slide4.xml"/><Relationship Id="rId75" Type="http://schemas.openxmlformats.org/officeDocument/2006/relationships/slide" Target="slides/slide5.xml"/><Relationship Id="rId76" Type="http://schemas.openxmlformats.org/officeDocument/2006/relationships/slide" Target="slides/slide6.xml"/><Relationship Id="rId77" Type="http://schemas.openxmlformats.org/officeDocument/2006/relationships/slide" Target="slides/slide7.xml"/><Relationship Id="rId78" Type="http://schemas.openxmlformats.org/officeDocument/2006/relationships/slide" Target="slides/slide8.xml"/><Relationship Id="rId79" Type="http://schemas.openxmlformats.org/officeDocument/2006/relationships/notesMaster" Target="notesMasters/notesMaster1.xml"/><Relationship Id="rId60" Type="http://schemas.openxmlformats.org/officeDocument/2006/relationships/customXml" Target="../customXml/item60.xml"/><Relationship Id="rId61" Type="http://schemas.openxmlformats.org/officeDocument/2006/relationships/customXml" Target="../customXml/item61.xml"/><Relationship Id="rId62" Type="http://schemas.openxmlformats.org/officeDocument/2006/relationships/customXml" Target="../customXml/item62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3/2/17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3/2/17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3/2/17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3/2/17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594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5860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"/>
            <a:ext cx="12192000" cy="219679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964" y="2383426"/>
            <a:ext cx="5553307" cy="527029"/>
          </a:xfrm>
        </p:spPr>
        <p:txBody>
          <a:bodyPr anchor="ctr">
            <a:normAutofit/>
          </a:bodyPr>
          <a:lstStyle>
            <a:lvl1pPr algn="l">
              <a:defRPr sz="5000" spc="200" baseline="0"/>
            </a:lvl1pPr>
          </a:lstStyle>
          <a:p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144966" y="3045317"/>
            <a:ext cx="4933480" cy="10073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>
            <a:spLocks noGrp="1"/>
          </p:cNvSpPr>
          <p:nvPr>
            <p:ph sz="half" idx="13"/>
          </p:nvPr>
        </p:nvSpPr>
        <p:spPr>
          <a:xfrm>
            <a:off x="144965" y="3316338"/>
            <a:ext cx="5553307" cy="251132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6051393" y="3316338"/>
            <a:ext cx="5553307" cy="251132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97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003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891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33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399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450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2247641" y="400594"/>
            <a:ext cx="4379582" cy="2865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5"/>
          <p:cNvSpPr>
            <a:spLocks noGrp="1"/>
          </p:cNvSpPr>
          <p:nvPr>
            <p:ph sz="quarter" idx="14"/>
          </p:nvPr>
        </p:nvSpPr>
        <p:spPr>
          <a:xfrm>
            <a:off x="6822665" y="400594"/>
            <a:ext cx="4379582" cy="2865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5"/>
          <p:cNvSpPr>
            <a:spLocks noGrp="1"/>
          </p:cNvSpPr>
          <p:nvPr>
            <p:ph sz="quarter" idx="15"/>
          </p:nvPr>
        </p:nvSpPr>
        <p:spPr>
          <a:xfrm>
            <a:off x="2247641" y="3474837"/>
            <a:ext cx="4379582" cy="2865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6"/>
          </p:nvPr>
        </p:nvSpPr>
        <p:spPr>
          <a:xfrm>
            <a:off x="6822665" y="3474837"/>
            <a:ext cx="4379582" cy="2865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Title 9"/>
          <p:cNvSpPr>
            <a:spLocks noGrp="1"/>
          </p:cNvSpPr>
          <p:nvPr>
            <p:ph type="title"/>
          </p:nvPr>
        </p:nvSpPr>
        <p:spPr>
          <a:xfrm rot="16200000">
            <a:off x="-1846978" y="2584059"/>
            <a:ext cx="5846718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76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1568372" y="400594"/>
            <a:ext cx="4379582" cy="2307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5"/>
          <p:cNvSpPr>
            <a:spLocks noGrp="1"/>
          </p:cNvSpPr>
          <p:nvPr>
            <p:ph sz="quarter" idx="14"/>
          </p:nvPr>
        </p:nvSpPr>
        <p:spPr>
          <a:xfrm>
            <a:off x="6260306" y="400594"/>
            <a:ext cx="4379582" cy="2307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Content Placeholder 5"/>
          <p:cNvSpPr>
            <a:spLocks noGrp="1"/>
          </p:cNvSpPr>
          <p:nvPr>
            <p:ph sz="quarter" idx="15"/>
          </p:nvPr>
        </p:nvSpPr>
        <p:spPr>
          <a:xfrm>
            <a:off x="1568372" y="2908663"/>
            <a:ext cx="4379582" cy="2307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4" name="Content Placeholder 5"/>
          <p:cNvSpPr>
            <a:spLocks noGrp="1"/>
          </p:cNvSpPr>
          <p:nvPr>
            <p:ph sz="quarter" idx="16"/>
          </p:nvPr>
        </p:nvSpPr>
        <p:spPr>
          <a:xfrm>
            <a:off x="6260306" y="2927370"/>
            <a:ext cx="4379582" cy="2307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0" y="5701191"/>
            <a:ext cx="7471317" cy="1159072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698928"/>
            <a:ext cx="4138960" cy="1159072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 flipV="1">
            <a:off x="7571678" y="5823527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984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2420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386442"/>
            <a:ext cx="7471317" cy="1159072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48" y="0"/>
            <a:ext cx="12188952" cy="5264106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404993"/>
            <a:ext cx="4138960" cy="1159072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571678" y="5442601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820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5303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5249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1" y="1097307"/>
            <a:ext cx="10363200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1219201" y="1828804"/>
            <a:ext cx="9753600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730173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3/2/17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3/2/17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3/2/17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3/2/17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3/2/17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3/2/17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xmlns:p14="http://schemas.microsoft.com/office/powerpoint/2010/main"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29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3/2/17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xmlns:p14="http://schemas.microsoft.com/office/powerpoint/2010/main"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3/2/17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5012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6818" r:id="rId1"/>
    <p:sldLayoutId id="2147486819" r:id="rId2"/>
    <p:sldLayoutId id="2147486820" r:id="rId3"/>
    <p:sldLayoutId id="2147486821" r:id="rId4"/>
    <p:sldLayoutId id="2147486822" r:id="rId5"/>
    <p:sldLayoutId id="2147486823" r:id="rId6"/>
    <p:sldLayoutId id="2147486824" r:id="rId7"/>
    <p:sldLayoutId id="2147486825" r:id="rId8"/>
    <p:sldLayoutId id="2147486826" r:id="rId9"/>
    <p:sldLayoutId id="2147486827" r:id="rId10"/>
    <p:sldLayoutId id="2147486828" r:id="rId11"/>
    <p:sldLayoutId id="2147486829" r:id="rId12"/>
    <p:sldLayoutId id="2147486830" r:id="rId13"/>
    <p:sldLayoutId id="2147486831" r:id="rId14"/>
    <p:sldLayoutId id="2147486832" r:id="rId15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12.gif"/><Relationship Id="rId3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" y="5795043"/>
            <a:ext cx="7471317" cy="659064"/>
          </a:xfrm>
        </p:spPr>
        <p:txBody>
          <a:bodyPr>
            <a:noAutofit/>
          </a:bodyPr>
          <a:lstStyle/>
          <a:p>
            <a:r>
              <a:rPr lang="en-US" sz="4000" dirty="0"/>
              <a:t>2D Visualization with the ArcGIS API for JavaScript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552234"/>
            <a:ext cx="4138960" cy="934790"/>
          </a:xfrm>
        </p:spPr>
        <p:txBody>
          <a:bodyPr>
            <a:normAutofit/>
          </a:bodyPr>
          <a:lstStyle/>
          <a:p>
            <a:r>
              <a:rPr lang="en-US" dirty="0" smtClean="0"/>
              <a:t>Thursday, </a:t>
            </a:r>
            <a:r>
              <a:rPr lang="en-US" dirty="0"/>
              <a:t>March </a:t>
            </a:r>
            <a:r>
              <a:rPr lang="en-US" dirty="0" smtClean="0"/>
              <a:t>09</a:t>
            </a:r>
            <a:endParaRPr lang="en-US" dirty="0"/>
          </a:p>
          <a:p>
            <a:r>
              <a:rPr lang="en-US" dirty="0"/>
              <a:t>1</a:t>
            </a:r>
            <a:r>
              <a:rPr lang="en-US" dirty="0" smtClean="0"/>
              <a:t>:</a:t>
            </a:r>
            <a:r>
              <a:rPr lang="en-US" dirty="0"/>
              <a:t>0</a:t>
            </a:r>
            <a:r>
              <a:rPr lang="en-US" dirty="0" smtClean="0"/>
              <a:t>0pm – </a:t>
            </a:r>
            <a:r>
              <a:rPr lang="en-US" dirty="0"/>
              <a:t>2</a:t>
            </a:r>
            <a:r>
              <a:rPr lang="en-US" dirty="0" smtClean="0"/>
              <a:t>:</a:t>
            </a:r>
            <a:r>
              <a:rPr lang="en-US" dirty="0"/>
              <a:t>0</a:t>
            </a:r>
            <a:r>
              <a:rPr lang="en-US" dirty="0" smtClean="0"/>
              <a:t>0pm (Primrose C-D)</a:t>
            </a:r>
            <a:endParaRPr lang="en-US" dirty="0"/>
          </a:p>
        </p:txBody>
      </p:sp>
      <p:pic>
        <p:nvPicPr>
          <p:cNvPr id="5" name="Picture Placeholder 4" descr="Screen Shot 2017-02-23 at 11.11.09 PM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79" b="1837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63856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" y="5795043"/>
            <a:ext cx="7471317" cy="659064"/>
          </a:xfrm>
        </p:spPr>
        <p:txBody>
          <a:bodyPr>
            <a:noAutofit/>
          </a:bodyPr>
          <a:lstStyle/>
          <a:p>
            <a:r>
              <a:rPr lang="en-US" sz="4000" dirty="0"/>
              <a:t>Practical Guide to Building 3D Web Apps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552234"/>
            <a:ext cx="4138960" cy="934790"/>
          </a:xfrm>
        </p:spPr>
        <p:txBody>
          <a:bodyPr>
            <a:normAutofit/>
          </a:bodyPr>
          <a:lstStyle/>
          <a:p>
            <a:r>
              <a:rPr lang="en-US" dirty="0" smtClean="0"/>
              <a:t>Thursday, </a:t>
            </a:r>
            <a:r>
              <a:rPr lang="en-US" dirty="0"/>
              <a:t>March </a:t>
            </a:r>
            <a:r>
              <a:rPr lang="en-US" dirty="0" smtClean="0"/>
              <a:t>09</a:t>
            </a:r>
            <a:endParaRPr lang="en-US" dirty="0"/>
          </a:p>
          <a:p>
            <a:r>
              <a:rPr lang="en-US" dirty="0"/>
              <a:t>9</a:t>
            </a:r>
            <a:r>
              <a:rPr lang="en-US" dirty="0" smtClean="0"/>
              <a:t>:00am – 10:00am (Primrose A)</a:t>
            </a:r>
            <a:endParaRPr lang="en-US" dirty="0"/>
          </a:p>
        </p:txBody>
      </p:sp>
      <p:pic>
        <p:nvPicPr>
          <p:cNvPr id="5" name="Picture Placeholder 4" descr="Screen Shot 2017-02-24 at 2.53.35 PM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18" b="201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66578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" y="5795043"/>
            <a:ext cx="7471317" cy="659064"/>
          </a:xfrm>
        </p:spPr>
        <p:txBody>
          <a:bodyPr>
            <a:noAutofit/>
          </a:bodyPr>
          <a:lstStyle/>
          <a:p>
            <a:r>
              <a:rPr lang="en-US" sz="3600" dirty="0"/>
              <a:t>Bringing Your Data to Life in the ArcGIS API for JavaScript: 3D Objects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552234"/>
            <a:ext cx="4138960" cy="934790"/>
          </a:xfrm>
        </p:spPr>
        <p:txBody>
          <a:bodyPr>
            <a:normAutofit/>
          </a:bodyPr>
          <a:lstStyle/>
          <a:p>
            <a:r>
              <a:rPr lang="en-US" dirty="0"/>
              <a:t>Tuesday, March 07</a:t>
            </a:r>
          </a:p>
          <a:p>
            <a:r>
              <a:rPr lang="en-US" dirty="0"/>
              <a:t>5</a:t>
            </a:r>
            <a:r>
              <a:rPr lang="en-US" dirty="0" smtClean="0"/>
              <a:t>:30pm – </a:t>
            </a:r>
            <a:r>
              <a:rPr lang="en-US" dirty="0"/>
              <a:t>6</a:t>
            </a:r>
            <a:r>
              <a:rPr lang="en-US" dirty="0" smtClean="0"/>
              <a:t>:</a:t>
            </a:r>
            <a:r>
              <a:rPr lang="en-US" dirty="0"/>
              <a:t>0</a:t>
            </a:r>
            <a:r>
              <a:rPr lang="en-US" dirty="0" smtClean="0"/>
              <a:t>0pm (Demo Theater 1)</a:t>
            </a:r>
            <a:endParaRPr lang="en-US" dirty="0"/>
          </a:p>
        </p:txBody>
      </p:sp>
      <p:pic>
        <p:nvPicPr>
          <p:cNvPr id="5" name="Picture Placeholder 4" descr="Screen Shot 2017-03-02 at 10.04.38 PM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33" b="142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66578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" y="5795043"/>
            <a:ext cx="7471317" cy="659064"/>
          </a:xfrm>
        </p:spPr>
        <p:txBody>
          <a:bodyPr>
            <a:noAutofit/>
          </a:bodyPr>
          <a:lstStyle/>
          <a:p>
            <a:r>
              <a:rPr lang="en-US" sz="4000" dirty="0"/>
              <a:t>3D Visualization with the ArcGIS API for JavaScript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552234"/>
            <a:ext cx="4138960" cy="93479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Wednesday, </a:t>
            </a:r>
            <a:r>
              <a:rPr lang="en-US" dirty="0"/>
              <a:t>March </a:t>
            </a:r>
            <a:r>
              <a:rPr lang="en-US" dirty="0" smtClean="0"/>
              <a:t>08</a:t>
            </a:r>
            <a:endParaRPr lang="en-US" dirty="0"/>
          </a:p>
          <a:p>
            <a:r>
              <a:rPr lang="en-US" dirty="0"/>
              <a:t>1</a:t>
            </a:r>
            <a:r>
              <a:rPr lang="en-US" dirty="0" smtClean="0"/>
              <a:t>:</a:t>
            </a:r>
            <a:r>
              <a:rPr lang="en-US" dirty="0"/>
              <a:t>0</a:t>
            </a:r>
            <a:r>
              <a:rPr lang="en-US" dirty="0" smtClean="0"/>
              <a:t>0pm – </a:t>
            </a:r>
            <a:r>
              <a:rPr lang="en-US" dirty="0"/>
              <a:t>2</a:t>
            </a:r>
            <a:r>
              <a:rPr lang="en-US" dirty="0" smtClean="0"/>
              <a:t>:</a:t>
            </a:r>
            <a:r>
              <a:rPr lang="en-US" dirty="0"/>
              <a:t>00pm </a:t>
            </a:r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/>
              <a:t>Pasadena-Sierra-Ventura)</a:t>
            </a:r>
          </a:p>
        </p:txBody>
      </p:sp>
      <p:pic>
        <p:nvPicPr>
          <p:cNvPr id="8" name="Picture Placeholder 7" descr="Screen Shot 2017-02-24 at 2.57.26 PM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07" b="57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66578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" y="5795043"/>
            <a:ext cx="7471317" cy="659064"/>
          </a:xfrm>
        </p:spPr>
        <p:txBody>
          <a:bodyPr>
            <a:noAutofit/>
          </a:bodyPr>
          <a:lstStyle/>
          <a:p>
            <a:r>
              <a:rPr lang="en-US" sz="4000" dirty="0"/>
              <a:t>ArcGIS API for JavaScript: Using Arcade with your Apps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552234"/>
            <a:ext cx="4138960" cy="934790"/>
          </a:xfrm>
        </p:spPr>
        <p:txBody>
          <a:bodyPr>
            <a:normAutofit/>
          </a:bodyPr>
          <a:lstStyle/>
          <a:p>
            <a:r>
              <a:rPr lang="en-US" dirty="0" smtClean="0"/>
              <a:t>Thursday, </a:t>
            </a:r>
            <a:r>
              <a:rPr lang="en-US" dirty="0"/>
              <a:t>March </a:t>
            </a:r>
            <a:r>
              <a:rPr lang="en-US" dirty="0" smtClean="0"/>
              <a:t>09</a:t>
            </a:r>
            <a:endParaRPr lang="en-US" dirty="0"/>
          </a:p>
          <a:p>
            <a:r>
              <a:rPr lang="en-US" dirty="0"/>
              <a:t>5</a:t>
            </a:r>
            <a:r>
              <a:rPr lang="en-US" dirty="0" smtClean="0"/>
              <a:t>:30pm </a:t>
            </a:r>
            <a:r>
              <a:rPr lang="en-US" dirty="0"/>
              <a:t>- 6</a:t>
            </a:r>
            <a:r>
              <a:rPr lang="en-US" dirty="0" smtClean="0"/>
              <a:t>:30pm (Primrose A)</a:t>
            </a:r>
            <a:endParaRPr lang="en-US" dirty="0"/>
          </a:p>
        </p:txBody>
      </p:sp>
      <p:pic>
        <p:nvPicPr>
          <p:cNvPr id="5" name="Picture Placeholder 4" descr="Screen Shot 2017-02-23 at 10.27.18 PM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55" b="123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66578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" y="5795043"/>
            <a:ext cx="7471317" cy="659064"/>
          </a:xfrm>
        </p:spPr>
        <p:txBody>
          <a:bodyPr>
            <a:noAutofit/>
          </a:bodyPr>
          <a:lstStyle/>
          <a:p>
            <a:r>
              <a:rPr lang="en-US" sz="4000" dirty="0"/>
              <a:t>Using Arcade in your ArcGIS API for JavaScript Apps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552234"/>
            <a:ext cx="4138960" cy="934790"/>
          </a:xfrm>
        </p:spPr>
        <p:txBody>
          <a:bodyPr>
            <a:normAutofit/>
          </a:bodyPr>
          <a:lstStyle/>
          <a:p>
            <a:r>
              <a:rPr lang="en-US" dirty="0" smtClean="0"/>
              <a:t>Wednesday, </a:t>
            </a:r>
            <a:r>
              <a:rPr lang="en-US" dirty="0"/>
              <a:t>March </a:t>
            </a:r>
            <a:r>
              <a:rPr lang="en-US" dirty="0" smtClean="0"/>
              <a:t>08</a:t>
            </a:r>
            <a:endParaRPr lang="en-US" dirty="0"/>
          </a:p>
          <a:p>
            <a:r>
              <a:rPr lang="en-US" dirty="0" smtClean="0"/>
              <a:t>2:30pm – 3:</a:t>
            </a:r>
            <a:r>
              <a:rPr lang="en-US" dirty="0"/>
              <a:t>00pm (Demo Theater 1)</a:t>
            </a:r>
          </a:p>
        </p:txBody>
      </p:sp>
      <p:pic>
        <p:nvPicPr>
          <p:cNvPr id="5" name="Picture Placeholder 4" descr="Screen Shot 2017-02-23 at 10.28.54 PM.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0" b="11750"/>
          <a:stretch>
            <a:fillRect/>
          </a:stretch>
        </p:blipFill>
        <p:spPr/>
      </p:pic>
      <p:pic>
        <p:nvPicPr>
          <p:cNvPr id="6" name="Picture 5" descr="Screen Shot 2017-02-23 at 10.29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876" y="0"/>
            <a:ext cx="6248124" cy="385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78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" y="5795043"/>
            <a:ext cx="7471317" cy="659064"/>
          </a:xfrm>
        </p:spPr>
        <p:txBody>
          <a:bodyPr>
            <a:noAutofit/>
          </a:bodyPr>
          <a:lstStyle/>
          <a:p>
            <a:r>
              <a:rPr lang="en-US" sz="3200" dirty="0"/>
              <a:t>Building Interactive Web Apps Using the JavaScript API's Geometry Engine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552234"/>
            <a:ext cx="4138960" cy="934790"/>
          </a:xfrm>
        </p:spPr>
        <p:txBody>
          <a:bodyPr>
            <a:normAutofit/>
          </a:bodyPr>
          <a:lstStyle/>
          <a:p>
            <a:r>
              <a:rPr lang="en-US" dirty="0" smtClean="0"/>
              <a:t>Thursday, </a:t>
            </a:r>
            <a:r>
              <a:rPr lang="en-US" dirty="0"/>
              <a:t>March </a:t>
            </a:r>
            <a:r>
              <a:rPr lang="en-US" dirty="0" smtClean="0"/>
              <a:t>09</a:t>
            </a:r>
            <a:endParaRPr lang="en-US" dirty="0"/>
          </a:p>
          <a:p>
            <a:r>
              <a:rPr lang="en-US" dirty="0" smtClean="0"/>
              <a:t>10:30am </a:t>
            </a:r>
            <a:r>
              <a:rPr lang="en-US" dirty="0"/>
              <a:t>- </a:t>
            </a:r>
            <a:r>
              <a:rPr lang="en-US" dirty="0" smtClean="0"/>
              <a:t>11:30am (Primrose C-D)</a:t>
            </a:r>
            <a:endParaRPr lang="en-US" dirty="0"/>
          </a:p>
        </p:txBody>
      </p:sp>
      <p:pic>
        <p:nvPicPr>
          <p:cNvPr id="3" name="Picture 2" descr="g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46770"/>
            <a:ext cx="6096000" cy="3009900"/>
          </a:xfrm>
          <a:prstGeom prst="rect">
            <a:avLst/>
          </a:prstGeom>
        </p:spPr>
      </p:pic>
      <p:pic>
        <p:nvPicPr>
          <p:cNvPr id="9" name="Picture Placeholder 8" descr="Screen Shot 2017-02-23 at 11.07.59 PM.png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" b="17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66578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" y="5795043"/>
            <a:ext cx="7471317" cy="659064"/>
          </a:xfrm>
        </p:spPr>
        <p:txBody>
          <a:bodyPr>
            <a:noAutofit/>
          </a:bodyPr>
          <a:lstStyle/>
          <a:p>
            <a:r>
              <a:rPr lang="en-US" sz="4000" dirty="0"/>
              <a:t>Building a Web App for Data Exploration with Smart Mapping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2040" y="5552234"/>
            <a:ext cx="4138960" cy="934790"/>
          </a:xfrm>
        </p:spPr>
        <p:txBody>
          <a:bodyPr>
            <a:normAutofit/>
          </a:bodyPr>
          <a:lstStyle/>
          <a:p>
            <a:r>
              <a:rPr lang="en-US" dirty="0" smtClean="0"/>
              <a:t>Thursday, </a:t>
            </a:r>
            <a:r>
              <a:rPr lang="en-US" dirty="0"/>
              <a:t>March </a:t>
            </a:r>
            <a:r>
              <a:rPr lang="en-US" dirty="0" smtClean="0"/>
              <a:t>09</a:t>
            </a:r>
            <a:endParaRPr lang="en-US" dirty="0"/>
          </a:p>
          <a:p>
            <a:r>
              <a:rPr lang="en-US" dirty="0" smtClean="0"/>
              <a:t>2:30pm – 3:</a:t>
            </a:r>
            <a:r>
              <a:rPr lang="en-US" dirty="0"/>
              <a:t>00pm (Demo Theater 1)</a:t>
            </a:r>
          </a:p>
        </p:txBody>
      </p:sp>
      <p:pic>
        <p:nvPicPr>
          <p:cNvPr id="5" name="Picture Placeholder 4" descr="Screen Shot 2017-03-01 at 5.50.15 PM.png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" t="24003" r="-26" b="3943"/>
          <a:stretch/>
        </p:blipFill>
        <p:spPr>
          <a:xfrm>
            <a:off x="3175" y="0"/>
            <a:ext cx="12188825" cy="5264150"/>
          </a:xfrm>
        </p:spPr>
      </p:pic>
    </p:spTree>
    <p:extLst>
      <p:ext uri="{BB962C8B-B14F-4D97-AF65-F5344CB8AC3E}">
        <p14:creationId xmlns:p14="http://schemas.microsoft.com/office/powerpoint/2010/main" val="1166578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Presentation10" id="{61E57FD8-40EB-C94B-A039-D8B0C04BC8B1}" vid="{D95275CB-8BC5-3C4D-92AB-6AA90B6AD57B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EsriMapsInfo xmlns="ESRI.ArcGIS.Mapping.OfficeIntegration.PowerPointInfo">
  <Version>Version1</Version>
  <RequiresSignIn>False</RequiresSignIn>
</EsriMapsInfo>
</file>

<file path=customXml/item10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EsriMapsInfo xmlns="ESRI.ArcGIS.Mapping.OfficeIntegration.PowerPointInfo">
  <Version>Version1</Version>
  <RequiresSignIn>False</RequiresSignIn>
</EsriMapsInfo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EsriMapsInfo xmlns="ESRI.ArcGIS.Mapping.OfficeIntegration.PowerPointInfo">
  <Version>Version1</Version>
  <RequiresSignIn>False</RequiresSignIn>
</EsriMapsInfo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63EBB7AF5A98418F3B244B6B15DE31" ma:contentTypeVersion="0" ma:contentTypeDescription="Create a new document." ma:contentTypeScope="" ma:versionID="edc17f8f11aea7c1d20d6f74e66497e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fc1958f689284e262d1fa84b900a3859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10.xml><?xml version="1.0" encoding="utf-8"?>
<ds:datastoreItem xmlns:ds="http://schemas.openxmlformats.org/officeDocument/2006/customXml" ds:itemID="{81E133DB-697E-4C10-B192-8899027B1EC6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www.w3.org/XML/1998/namespace"/>
    <ds:schemaRef ds:uri="http://purl.org/dc/dcmitype/"/>
  </ds:schemaRefs>
</ds:datastoreItem>
</file>

<file path=customXml/itemProps11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21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38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4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40E99741-D214-4E77-A335-1A72414B99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64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Esri_Corparte_Template-Dark</Template>
  <TotalTime>0</TotalTime>
  <Words>206</Words>
  <Application>Microsoft Macintosh PowerPoint</Application>
  <PresentationFormat>Custom</PresentationFormat>
  <Paragraphs>25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Esri_Corporate_Template-Dark</vt:lpstr>
      <vt:lpstr>Integral</vt:lpstr>
      <vt:lpstr>2D Visualization with the ArcGIS API for JavaScript</vt:lpstr>
      <vt:lpstr>Practical Guide to Building 3D Web Apps</vt:lpstr>
      <vt:lpstr>Bringing Your Data to Life in the ArcGIS API for JavaScript: 3D Objects</vt:lpstr>
      <vt:lpstr>3D Visualization with the ArcGIS API for JavaScript</vt:lpstr>
      <vt:lpstr>ArcGIS API for JavaScript: Using Arcade with your Apps</vt:lpstr>
      <vt:lpstr>Using Arcade in your ArcGIS API for JavaScript Apps</vt:lpstr>
      <vt:lpstr>Building Interactive Web Apps Using the JavaScript API's Geometry Engine</vt:lpstr>
      <vt:lpstr>Building a Web App for Data Exploration with Smart Mapping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2017-01-27T21:49:31Z</dcterms:created>
  <dcterms:modified xsi:type="dcterms:W3CDTF">2017-03-03T06:20:41Z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0x010100B763EBB7AF5A98418F3B244B6B15DE31</vt:lpwstr>
  </property>
</Properties>
</file>

<file path=docProps/thumbnail.jpeg>
</file>